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5" r:id="rId3"/>
    <p:sldId id="276" r:id="rId4"/>
    <p:sldId id="277" r:id="rId5"/>
    <p:sldId id="278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9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hUgyNgNwmhssdpAHBDKaeksEOq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351" y="5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" name="Google Shape;1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" name="Google Shape;1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f8e902fd9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gf8e902fd9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b7a3530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gfb7a3530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fb7a35300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fb7a35300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fb7a3530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gfb7a3530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fb7a35300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gfb7a35300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b7a35300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fb7a35300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685800" y="662851"/>
            <a:ext cx="77724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 cap="non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685800" y="1180327"/>
            <a:ext cx="7772400" cy="3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>
            <a:alpha val="81960"/>
          </a:srgbClr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"/>
          <p:cNvSpPr/>
          <p:nvPr/>
        </p:nvSpPr>
        <p:spPr>
          <a:xfrm rot="10800000">
            <a:off x="5715090" y="-151"/>
            <a:ext cx="3429900" cy="1733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/>
          <p:cNvSpPr txBox="1"/>
          <p:nvPr/>
        </p:nvSpPr>
        <p:spPr>
          <a:xfrm>
            <a:off x="454300" y="1425150"/>
            <a:ext cx="8017200" cy="15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All Digital LDO</a:t>
            </a:r>
            <a:endParaRPr sz="3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"/>
          <p:cNvSpPr txBox="1"/>
          <p:nvPr/>
        </p:nvSpPr>
        <p:spPr>
          <a:xfrm>
            <a:off x="495300" y="3257550"/>
            <a:ext cx="7886700" cy="15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Huan-Cheng Liao</a:t>
            </a:r>
            <a:endParaRPr sz="2000" b="0" i="1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20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Gerald Topalli</a:t>
            </a:r>
            <a:endParaRPr sz="2000" b="0" i="1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endParaRPr sz="2000" b="0" i="1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" name="Google Shape;20;p1"/>
          <p:cNvCxnSpPr/>
          <p:nvPr/>
        </p:nvCxnSpPr>
        <p:spPr>
          <a:xfrm>
            <a:off x="628650" y="3105150"/>
            <a:ext cx="775335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" name="Google Shape;2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92636" y="108462"/>
            <a:ext cx="2148753" cy="49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 txBox="1">
            <a:spLocks noGrp="1"/>
          </p:cNvSpPr>
          <p:nvPr>
            <p:ph type="title"/>
          </p:nvPr>
        </p:nvSpPr>
        <p:spPr>
          <a:xfrm>
            <a:off x="685800" y="662851"/>
            <a:ext cx="77724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"/>
              <a:t>Barrel Shifter</a:t>
            </a:r>
            <a:endParaRPr/>
          </a:p>
        </p:txBody>
      </p:sp>
      <p:pic>
        <p:nvPicPr>
          <p:cNvPr id="95" name="Google Shape;95;p4" descr="A screenshot of a computer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300" y="1294771"/>
            <a:ext cx="5357255" cy="217243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"/>
          <p:cNvSpPr txBox="1"/>
          <p:nvPr/>
        </p:nvSpPr>
        <p:spPr>
          <a:xfrm>
            <a:off x="360043" y="4238020"/>
            <a:ext cx="63698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line controls right shift(+1), left shift(-1), or doesn’t shift(0)</a:t>
            </a:r>
            <a:endParaRPr/>
          </a:p>
        </p:txBody>
      </p:sp>
      <p:grpSp>
        <p:nvGrpSpPr>
          <p:cNvPr id="97" name="Google Shape;97;p4"/>
          <p:cNvGrpSpPr/>
          <p:nvPr/>
        </p:nvGrpSpPr>
        <p:grpSpPr>
          <a:xfrm>
            <a:off x="6404157" y="875527"/>
            <a:ext cx="2513059" cy="3962982"/>
            <a:chOff x="7088692" y="653563"/>
            <a:chExt cx="4795281" cy="6049076"/>
          </a:xfrm>
        </p:grpSpPr>
        <p:pic>
          <p:nvPicPr>
            <p:cNvPr id="98" name="Google Shape;98;p4" descr="A screenshot of a computer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88692" y="653563"/>
              <a:ext cx="4795281" cy="56797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4"/>
            <p:cNvSpPr txBox="1"/>
            <p:nvPr/>
          </p:nvSpPr>
          <p:spPr>
            <a:xfrm>
              <a:off x="8674129" y="6333307"/>
              <a:ext cx="16244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64-bits shifter</a:t>
              </a:r>
              <a:endParaRPr/>
            </a:p>
          </p:txBody>
        </p:sp>
      </p:grpSp>
      <p:sp>
        <p:nvSpPr>
          <p:cNvPr id="100" name="Google Shape;100;p4"/>
          <p:cNvSpPr txBox="1"/>
          <p:nvPr/>
        </p:nvSpPr>
        <p:spPr>
          <a:xfrm>
            <a:off x="1671716" y="3620694"/>
            <a:ext cx="31304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1-bit (inside of 64-bits shifter)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685800" y="662851"/>
            <a:ext cx="77724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"/>
              <a:t>Barrel Shifter</a:t>
            </a:r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body" idx="1"/>
          </p:nvPr>
        </p:nvSpPr>
        <p:spPr>
          <a:xfrm>
            <a:off x="5130800" y="1180327"/>
            <a:ext cx="3778250" cy="3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342900" lvl="0" indent="-342900" algn="just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ct val="108108"/>
              <a:buAutoNum type="arabicPeriod"/>
            </a:pPr>
            <a:r>
              <a:rPr lang="en"/>
              <a:t>The reset signal set all bits to zero at first</a:t>
            </a:r>
            <a:endParaRPr/>
          </a:p>
          <a:p>
            <a:pPr marL="342900" lvl="0" indent="-342900" algn="just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ct val="108108"/>
              <a:buAutoNum type="arabicPeriod"/>
            </a:pPr>
            <a:r>
              <a:rPr lang="en"/>
              <a:t>After the reset signal goes to zero, the shifter starts to shift right or left depends on the control signal. </a:t>
            </a:r>
            <a:endParaRPr/>
          </a:p>
          <a:p>
            <a:pPr marL="457200" lvl="0" indent="-228600" algn="just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ct val="108108"/>
              <a:buNone/>
            </a:pPr>
            <a:endParaRPr/>
          </a:p>
          <a:p>
            <a:pPr marL="457200" lvl="0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ct val="108108"/>
              <a:buNone/>
            </a:pPr>
            <a:r>
              <a:rPr lang="en"/>
              <a:t>The simulated signal shown here is the waveform when the shifter does right shift operation. 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8108"/>
              <a:buNone/>
            </a:pPr>
            <a:endParaRPr/>
          </a:p>
        </p:txBody>
      </p:sp>
      <p:pic>
        <p:nvPicPr>
          <p:cNvPr id="107" name="Google Shape;107;p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9015" t="6006" r="7034" b="6475"/>
          <a:stretch/>
        </p:blipFill>
        <p:spPr>
          <a:xfrm>
            <a:off x="304800" y="1075747"/>
            <a:ext cx="4908550" cy="3969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 txBox="1">
            <a:spLocks noGrp="1"/>
          </p:cNvSpPr>
          <p:nvPr>
            <p:ph type="title"/>
          </p:nvPr>
        </p:nvSpPr>
        <p:spPr>
          <a:xfrm>
            <a:off x="685800" y="662851"/>
            <a:ext cx="77724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"/>
              <a:t>RDS and Adaptive Clock</a:t>
            </a:r>
            <a:endParaRPr/>
          </a:p>
        </p:txBody>
      </p:sp>
      <p:sp>
        <p:nvSpPr>
          <p:cNvPr id="113" name="Google Shape;113;p6"/>
          <p:cNvSpPr txBox="1">
            <a:spLocks noGrp="1"/>
          </p:cNvSpPr>
          <p:nvPr>
            <p:ph type="body" idx="1"/>
          </p:nvPr>
        </p:nvSpPr>
        <p:spPr>
          <a:xfrm>
            <a:off x="152400" y="1180351"/>
            <a:ext cx="3558962" cy="3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514350" lvl="0" indent="-2857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400"/>
              <a:t>If the output voltage is outside the range defined by the red lines, the circuit automatically increases the frequency. </a:t>
            </a:r>
            <a:br>
              <a:rPr lang="en" sz="1400"/>
            </a:br>
            <a:endParaRPr sz="1400"/>
          </a:p>
          <a:p>
            <a:pPr marL="514350" lvl="0" indent="-2857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400"/>
              <a:t>The blue line signifies when Fs is high or low. If Fs is high, the blue line is high as well. </a:t>
            </a:r>
            <a:br>
              <a:rPr lang="en" sz="1400"/>
            </a:br>
            <a:endParaRPr sz="1400"/>
          </a:p>
          <a:p>
            <a:pPr marL="514350" lvl="0" indent="-2857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400"/>
              <a:t>Counter is the signal that signifies the adaptive clock.</a:t>
            </a:r>
            <a:endParaRPr/>
          </a:p>
        </p:txBody>
      </p:sp>
      <p:pic>
        <p:nvPicPr>
          <p:cNvPr id="114" name="Google Shape;1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1362" y="1240906"/>
            <a:ext cx="5432638" cy="3239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685800" y="662851"/>
            <a:ext cx="77724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"/>
              <a:t>Load Current	</a:t>
            </a:r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685800" y="1180327"/>
            <a:ext cx="7772400" cy="3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514350" lvl="0" indent="-2857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/>
              <a:t>The change of load current after the load changes.</a:t>
            </a:r>
            <a:endParaRPr/>
          </a:p>
          <a:p>
            <a:pPr marL="22860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21" name="Google Shape;12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483" y="2086446"/>
            <a:ext cx="3219341" cy="2231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6825" y="1826670"/>
            <a:ext cx="4617323" cy="275082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7"/>
          <p:cNvSpPr txBox="1"/>
          <p:nvPr/>
        </p:nvSpPr>
        <p:spPr>
          <a:xfrm>
            <a:off x="5425440" y="4655820"/>
            <a:ext cx="26517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Simulated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685800" y="662851"/>
            <a:ext cx="77724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"/>
              <a:t>Baseline vs RDS</a:t>
            </a:r>
            <a:endParaRPr/>
          </a:p>
        </p:txBody>
      </p:sp>
      <p:sp>
        <p:nvSpPr>
          <p:cNvPr id="129" name="Google Shape;129;p8"/>
          <p:cNvSpPr txBox="1">
            <a:spLocks noGrp="1"/>
          </p:cNvSpPr>
          <p:nvPr>
            <p:ph type="body" idx="1"/>
          </p:nvPr>
        </p:nvSpPr>
        <p:spPr>
          <a:xfrm>
            <a:off x="685800" y="1180327"/>
            <a:ext cx="7772400" cy="3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514350" lvl="0" indent="-2857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/>
              <a:t>Comparison of the settling time of baseline and RDS.</a:t>
            </a:r>
            <a:endParaRPr/>
          </a:p>
          <a:p>
            <a:pPr marL="97155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200"/>
              <a:t>RDS Fs = 100 MHz</a:t>
            </a:r>
            <a:endParaRPr/>
          </a:p>
          <a:p>
            <a:pPr marL="97155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200"/>
              <a:t>Baseline Fs = 50MHz</a:t>
            </a:r>
            <a:endParaRPr/>
          </a:p>
        </p:txBody>
      </p:sp>
      <p:pic>
        <p:nvPicPr>
          <p:cNvPr id="130" name="Google Shape;130;p8" descr="Chart, lin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2379965"/>
            <a:ext cx="3223260" cy="256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4942" y="2379965"/>
            <a:ext cx="3154834" cy="2611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>
            <a:spLocks noGrp="1"/>
          </p:cNvSpPr>
          <p:nvPr>
            <p:ph type="title"/>
          </p:nvPr>
        </p:nvSpPr>
        <p:spPr>
          <a:xfrm>
            <a:off x="685800" y="662851"/>
            <a:ext cx="77724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"/>
              <a:t>Baseline vs RDS</a:t>
            </a:r>
            <a:endParaRPr/>
          </a:p>
        </p:txBody>
      </p:sp>
      <p:sp>
        <p:nvSpPr>
          <p:cNvPr id="137" name="Google Shape;137;p9"/>
          <p:cNvSpPr txBox="1">
            <a:spLocks noGrp="1"/>
          </p:cNvSpPr>
          <p:nvPr>
            <p:ph type="body" idx="1"/>
          </p:nvPr>
        </p:nvSpPr>
        <p:spPr>
          <a:xfrm>
            <a:off x="685800" y="1180327"/>
            <a:ext cx="7772400" cy="3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514350" lvl="0" indent="-2857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/>
              <a:t>Comparison of the settling time of baseline and RDS.</a:t>
            </a:r>
            <a:endParaRPr/>
          </a:p>
          <a:p>
            <a:pPr marL="97155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200"/>
              <a:t>RDS Fs = 100 MHz</a:t>
            </a:r>
            <a:endParaRPr/>
          </a:p>
          <a:p>
            <a:pPr marL="97155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200"/>
              <a:t>Baseline Fs = 50MHz</a:t>
            </a:r>
            <a:endParaRPr/>
          </a:p>
        </p:txBody>
      </p:sp>
      <p:pic>
        <p:nvPicPr>
          <p:cNvPr id="138" name="Google Shape;138;p9" descr="Chart, lin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798" y="2369377"/>
            <a:ext cx="3055621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9" descr="Chart, line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2583" y="2369377"/>
            <a:ext cx="322326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"/>
          <p:cNvSpPr txBox="1">
            <a:spLocks noGrp="1"/>
          </p:cNvSpPr>
          <p:nvPr>
            <p:ph type="title"/>
          </p:nvPr>
        </p:nvSpPr>
        <p:spPr>
          <a:xfrm>
            <a:off x="685800" y="662851"/>
            <a:ext cx="77724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"/>
              <a:t>Baseline vs RDS voltage droop recovery</a:t>
            </a:r>
            <a:endParaRPr/>
          </a:p>
        </p:txBody>
      </p:sp>
      <p:sp>
        <p:nvSpPr>
          <p:cNvPr id="145" name="Google Shape;145;p10"/>
          <p:cNvSpPr txBox="1">
            <a:spLocks noGrp="1"/>
          </p:cNvSpPr>
          <p:nvPr>
            <p:ph type="body" idx="1"/>
          </p:nvPr>
        </p:nvSpPr>
        <p:spPr>
          <a:xfrm>
            <a:off x="685800" y="1180327"/>
            <a:ext cx="7772400" cy="3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514350" lvl="0" indent="-2857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400"/>
              <a:t>Since the RDS increases the sampling frequency once the droop crosses a certain value, the LDO tends to settle faster.</a:t>
            </a:r>
            <a:endParaRPr/>
          </a:p>
        </p:txBody>
      </p:sp>
      <p:pic>
        <p:nvPicPr>
          <p:cNvPr id="146" name="Google Shape;14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830" y="1869005"/>
            <a:ext cx="3997279" cy="3072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4893" y="1869004"/>
            <a:ext cx="4252720" cy="3072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 txBox="1">
            <a:spLocks noGrp="1"/>
          </p:cNvSpPr>
          <p:nvPr>
            <p:ph type="title"/>
          </p:nvPr>
        </p:nvSpPr>
        <p:spPr>
          <a:xfrm>
            <a:off x="685800" y="662851"/>
            <a:ext cx="77724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"/>
              <a:t>Fs vs Settling time</a:t>
            </a:r>
            <a:endParaRPr/>
          </a:p>
        </p:txBody>
      </p:sp>
      <p:sp>
        <p:nvSpPr>
          <p:cNvPr id="153" name="Google Shape;153;p11"/>
          <p:cNvSpPr txBox="1">
            <a:spLocks noGrp="1"/>
          </p:cNvSpPr>
          <p:nvPr>
            <p:ph type="body" idx="1"/>
          </p:nvPr>
        </p:nvSpPr>
        <p:spPr>
          <a:xfrm>
            <a:off x="561014" y="1121615"/>
            <a:ext cx="7607113" cy="1731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514350" lvl="0" indent="-2857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/>
              <a:t>Increasing the sampling frequency reduces the settling time. </a:t>
            </a:r>
            <a:endParaRPr/>
          </a:p>
          <a:p>
            <a:pPr marL="514350" lvl="0" indent="-1714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None/>
            </a:pPr>
            <a:endParaRPr/>
          </a:p>
        </p:txBody>
      </p:sp>
      <p:pic>
        <p:nvPicPr>
          <p:cNvPr id="154" name="Google Shape;15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3469" y="1793068"/>
            <a:ext cx="3931086" cy="3254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1362-FC87-4A66-AC1E-41CBE981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9C7AE-60B0-4391-830D-47676F25D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Increasing Barrel Shifter Gain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Increasing the PMOS-Bank to accommodate larger currents.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Clock generation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Binary Search Shifter</a:t>
            </a:r>
          </a:p>
          <a:p>
            <a:pPr marL="22860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885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f8e902fd9a_0_20"/>
          <p:cNvSpPr txBox="1">
            <a:spLocks noGrp="1"/>
          </p:cNvSpPr>
          <p:nvPr>
            <p:ph type="title"/>
          </p:nvPr>
        </p:nvSpPr>
        <p:spPr>
          <a:xfrm>
            <a:off x="685800" y="662851"/>
            <a:ext cx="2442411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11111"/>
              <a:buFont typeface="Arial"/>
              <a:buNone/>
            </a:pPr>
            <a:r>
              <a:rPr lang="en" b="0" i="0" dirty="0">
                <a:latin typeface="Arial"/>
                <a:ea typeface="Arial"/>
                <a:cs typeface="Arial"/>
                <a:sym typeface="Arial"/>
              </a:rPr>
              <a:t>Why Digital LDO?</a:t>
            </a:r>
            <a:br>
              <a:rPr lang="en" dirty="0"/>
            </a:br>
            <a:endParaRPr dirty="0"/>
          </a:p>
        </p:txBody>
      </p:sp>
      <p:sp>
        <p:nvSpPr>
          <p:cNvPr id="27" name="Google Shape;27;gf8e902fd9a_0_20"/>
          <p:cNvSpPr txBox="1">
            <a:spLocks noGrp="1"/>
          </p:cNvSpPr>
          <p:nvPr>
            <p:ph type="body" idx="1"/>
          </p:nvPr>
        </p:nvSpPr>
        <p:spPr>
          <a:xfrm>
            <a:off x="685800" y="1180327"/>
            <a:ext cx="7772400" cy="3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514350" lvl="0" indent="-2857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LDO-s can enable per-core voltage domain</a:t>
            </a:r>
          </a:p>
          <a:p>
            <a:pPr marL="514350" lvl="0" indent="-2857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voltage operation (ex. 0.5V for near-threshold logic)</a:t>
            </a:r>
          </a:p>
          <a:p>
            <a:pPr marL="514350" lvl="0" indent="-2857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 gain is independent of operating voltage. </a:t>
            </a:r>
          </a:p>
          <a:p>
            <a:pPr marL="514350" lvl="0" indent="-2857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Google Shape;28;gf8e902fd9a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8332" y="2975810"/>
            <a:ext cx="3754976" cy="174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5;gfb7a353004_0_16">
            <a:extLst>
              <a:ext uri="{FF2B5EF4-FFF2-40B4-BE49-F238E27FC236}">
                <a16:creationId xmlns:a16="http://schemas.microsoft.com/office/drawing/2014/main" id="{DDAF8940-6564-B543-97BE-7EC9BE234F1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8954" y="2799875"/>
            <a:ext cx="3691128" cy="2100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fb7a353004_0_10"/>
          <p:cNvSpPr txBox="1">
            <a:spLocks noGrp="1"/>
          </p:cNvSpPr>
          <p:nvPr>
            <p:ph type="title"/>
          </p:nvPr>
        </p:nvSpPr>
        <p:spPr>
          <a:xfrm>
            <a:off x="685800" y="662851"/>
            <a:ext cx="77724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"/>
              <a:t>Working principle	</a:t>
            </a:r>
            <a:endParaRPr/>
          </a:p>
        </p:txBody>
      </p:sp>
      <p:sp>
        <p:nvSpPr>
          <p:cNvPr id="43" name="Google Shape;43;gfb7a353004_0_10"/>
          <p:cNvSpPr txBox="1">
            <a:spLocks noGrp="1"/>
          </p:cNvSpPr>
          <p:nvPr>
            <p:ph type="body" idx="1"/>
          </p:nvPr>
        </p:nvSpPr>
        <p:spPr>
          <a:xfrm>
            <a:off x="685800" y="1180327"/>
            <a:ext cx="4146907" cy="3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514350" lvl="0" indent="-28575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dirty="0"/>
              <a:t>The comparator senses whether the </a:t>
            </a:r>
            <a:br>
              <a:rPr lang="en" sz="1600" dirty="0"/>
            </a:br>
            <a:r>
              <a:rPr lang="en" sz="1600" dirty="0"/>
              <a:t>output voltage is higher or lower than</a:t>
            </a:r>
            <a:br>
              <a:rPr lang="en" sz="1600" dirty="0"/>
            </a:br>
            <a:r>
              <a:rPr lang="en" sz="1600" dirty="0"/>
              <a:t>the reference voltage</a:t>
            </a:r>
            <a:br>
              <a:rPr lang="en" sz="1600" dirty="0"/>
            </a:br>
            <a:endParaRPr sz="1600" dirty="0"/>
          </a:p>
          <a:p>
            <a:pPr marL="514350" lvl="0" indent="-28575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dirty="0"/>
              <a:t>The controller receives the output voltage of the comparator and turns on or off the </a:t>
            </a:r>
            <a:r>
              <a:rPr lang="en" sz="1600" dirty="0" err="1"/>
              <a:t>pmos</a:t>
            </a:r>
            <a:r>
              <a:rPr lang="en" sz="1600" dirty="0"/>
              <a:t> based on the comparison to control the current</a:t>
            </a:r>
            <a:br>
              <a:rPr lang="en" sz="1600" dirty="0"/>
            </a:br>
            <a:endParaRPr dirty="0"/>
          </a:p>
        </p:txBody>
      </p:sp>
      <p:pic>
        <p:nvPicPr>
          <p:cNvPr id="5" name="Google Shape;35;gfb7a353004_0_16">
            <a:extLst>
              <a:ext uri="{FF2B5EF4-FFF2-40B4-BE49-F238E27FC236}">
                <a16:creationId xmlns:a16="http://schemas.microsoft.com/office/drawing/2014/main" id="{1DEC34B6-3B32-AA40-9912-0AF458C830A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3754" y="1521428"/>
            <a:ext cx="3691128" cy="2100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b7a353004_0_23"/>
          <p:cNvSpPr txBox="1">
            <a:spLocks noGrp="1"/>
          </p:cNvSpPr>
          <p:nvPr>
            <p:ph type="title"/>
          </p:nvPr>
        </p:nvSpPr>
        <p:spPr>
          <a:xfrm>
            <a:off x="685800" y="662851"/>
            <a:ext cx="77724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57" name="Google Shape;57;gfb7a353004_0_23"/>
          <p:cNvSpPr txBox="1">
            <a:spLocks noGrp="1"/>
          </p:cNvSpPr>
          <p:nvPr>
            <p:ph type="body" idx="1"/>
          </p:nvPr>
        </p:nvSpPr>
        <p:spPr>
          <a:xfrm>
            <a:off x="685800" y="1180327"/>
            <a:ext cx="7772400" cy="3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514350" lvl="0" indent="-2857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dirty="0"/>
              <a:t>Sampling frequency adaptation</a:t>
            </a:r>
            <a:endParaRPr dirty="0"/>
          </a:p>
          <a:p>
            <a:pPr marL="3257550" lvl="6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700" dirty="0">
                <a:solidFill>
                  <a:srgbClr val="888888"/>
                </a:solidFill>
              </a:rPr>
              <a:t>Motivation: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</a:pPr>
            <a:r>
              <a:rPr lang="en" sz="1700" dirty="0">
                <a:solidFill>
                  <a:srgbClr val="888888"/>
                </a:solidFill>
              </a:rPr>
              <a:t>					Consistent damping and maintaining a 				small ripple during steady state across 				load range.</a:t>
            </a:r>
            <a:endParaRPr dirty="0"/>
          </a:p>
          <a:p>
            <a:pPr marL="3257550" lvl="6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700" dirty="0">
                <a:solidFill>
                  <a:srgbClr val="888888"/>
                </a:solidFill>
              </a:rPr>
              <a:t>Why consistent damping matters?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</a:pPr>
            <a:r>
              <a:rPr lang="en" sz="1700" dirty="0">
                <a:solidFill>
                  <a:srgbClr val="888888"/>
                </a:solidFill>
              </a:rPr>
              <a:t>					For an extreme light load conditions, the 				system can become highly underdamped 				and unstable.</a:t>
            </a:r>
            <a:endParaRPr sz="1700" dirty="0">
              <a:solidFill>
                <a:srgbClr val="888888"/>
              </a:solidFill>
            </a:endParaRPr>
          </a:p>
          <a:p>
            <a:pPr marL="514350" lvl="0" indent="-1714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None/>
            </a:pPr>
            <a:endParaRPr dirty="0"/>
          </a:p>
        </p:txBody>
      </p:sp>
      <p:pic>
        <p:nvPicPr>
          <p:cNvPr id="58" name="Google Shape;58;gfb7a353004_0_2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812" y="1920881"/>
            <a:ext cx="3135122" cy="24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fb7a353004_0_0"/>
          <p:cNvSpPr txBox="1">
            <a:spLocks noGrp="1"/>
          </p:cNvSpPr>
          <p:nvPr>
            <p:ph type="title"/>
          </p:nvPr>
        </p:nvSpPr>
        <p:spPr>
          <a:xfrm>
            <a:off x="685800" y="662851"/>
            <a:ext cx="77724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50" name="Google Shape;50;gfb7a353004_0_0"/>
          <p:cNvSpPr txBox="1">
            <a:spLocks noGrp="1"/>
          </p:cNvSpPr>
          <p:nvPr>
            <p:ph type="body" idx="1"/>
          </p:nvPr>
        </p:nvSpPr>
        <p:spPr>
          <a:xfrm>
            <a:off x="685800" y="1170729"/>
            <a:ext cx="7772400" cy="227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514350" lvl="0" indent="-2857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b="1" dirty="0"/>
              <a:t>Transient performance</a:t>
            </a:r>
            <a:endParaRPr dirty="0"/>
          </a:p>
          <a:p>
            <a:pPr marL="514350" lvl="0" indent="-2857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Char char="•"/>
            </a:pPr>
            <a:r>
              <a:rPr lang="en" sz="1400" dirty="0">
                <a:solidFill>
                  <a:srgbClr val="888888"/>
                </a:solidFill>
              </a:rPr>
              <a:t>Motivation: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</a:pPr>
            <a:r>
              <a:rPr lang="en" sz="1400" dirty="0">
                <a:solidFill>
                  <a:srgbClr val="888888"/>
                </a:solidFill>
              </a:rPr>
              <a:t>	Digital load circuits exhibits large and infrequent load transients during power or clock gating.</a:t>
            </a:r>
            <a:endParaRPr dirty="0"/>
          </a:p>
          <a:p>
            <a:pPr marL="514350" lvl="0" indent="-2857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Char char="•"/>
            </a:pPr>
            <a:r>
              <a:rPr lang="en" sz="1400" b="1" dirty="0">
                <a:solidFill>
                  <a:srgbClr val="888888"/>
                </a:solidFill>
              </a:rPr>
              <a:t>Solution: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</a:pPr>
            <a:r>
              <a:rPr lang="en" sz="1400" dirty="0">
                <a:solidFill>
                  <a:srgbClr val="888888"/>
                </a:solidFill>
              </a:rPr>
              <a:t>	For high voltage droops at the output, the sampling frequency is increased (underdamped) to make the system settle faster</a:t>
            </a:r>
            <a:r>
              <a:rPr lang="en" sz="1200" dirty="0">
                <a:solidFill>
                  <a:srgbClr val="888888"/>
                </a:solidFill>
              </a:rPr>
              <a:t>.</a:t>
            </a:r>
            <a:endParaRPr sz="1200" dirty="0">
              <a:solidFill>
                <a:srgbClr val="888888"/>
              </a:solidFill>
            </a:endParaRPr>
          </a:p>
          <a:p>
            <a:pPr marL="514350" lvl="0" indent="-1714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None/>
            </a:pPr>
            <a:endParaRPr sz="1200" b="1" dirty="0"/>
          </a:p>
          <a:p>
            <a:pPr marL="22860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endParaRPr b="1" dirty="0"/>
          </a:p>
          <a:p>
            <a:pPr marL="514350" lvl="0" indent="-1714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None/>
            </a:pPr>
            <a:endParaRPr b="1" dirty="0"/>
          </a:p>
        </p:txBody>
      </p:sp>
      <p:pic>
        <p:nvPicPr>
          <p:cNvPr id="51" name="Google Shape;51;gfb7a353004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1505" y="3270239"/>
            <a:ext cx="4320989" cy="1873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b7a353004_0_30"/>
          <p:cNvSpPr txBox="1">
            <a:spLocks noGrp="1"/>
          </p:cNvSpPr>
          <p:nvPr>
            <p:ph type="title"/>
          </p:nvPr>
        </p:nvSpPr>
        <p:spPr>
          <a:xfrm>
            <a:off x="685800" y="662851"/>
            <a:ext cx="77724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"/>
              <a:t>This work</a:t>
            </a:r>
            <a:endParaRPr/>
          </a:p>
        </p:txBody>
      </p:sp>
      <p:pic>
        <p:nvPicPr>
          <p:cNvPr id="64" name="Google Shape;64;gfb7a353004_0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3502" y="1079500"/>
            <a:ext cx="6566367" cy="171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gfb7a353004_0_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1226" y="2792357"/>
            <a:ext cx="6727372" cy="2294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b7a353004_0_40"/>
          <p:cNvSpPr txBox="1">
            <a:spLocks noGrp="1"/>
          </p:cNvSpPr>
          <p:nvPr>
            <p:ph type="title"/>
          </p:nvPr>
        </p:nvSpPr>
        <p:spPr>
          <a:xfrm>
            <a:off x="685800" y="662851"/>
            <a:ext cx="77724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"/>
              <a:t>Digital Library</a:t>
            </a:r>
            <a:endParaRPr/>
          </a:p>
        </p:txBody>
      </p:sp>
      <p:sp>
        <p:nvSpPr>
          <p:cNvPr id="71" name="Google Shape;71;gfb7a353004_0_40"/>
          <p:cNvSpPr txBox="1">
            <a:spLocks noGrp="1"/>
          </p:cNvSpPr>
          <p:nvPr>
            <p:ph type="body" idx="1"/>
          </p:nvPr>
        </p:nvSpPr>
        <p:spPr>
          <a:xfrm>
            <a:off x="685800" y="1180327"/>
            <a:ext cx="7772400" cy="3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514350" lvl="0" indent="-2857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100"/>
              <a:t>Standard CMOS gates: </a:t>
            </a:r>
            <a:endParaRPr/>
          </a:p>
          <a:p>
            <a:pPr marL="97155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100"/>
              <a:t>AND, NOR, INV, XOR, DFF, Asynchronous DFF, MUX</a:t>
            </a:r>
            <a:endParaRPr/>
          </a:p>
          <a:p>
            <a:pPr marL="514350" lvl="0" indent="-2857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100"/>
              <a:t>Other Logic Cores:</a:t>
            </a:r>
            <a:endParaRPr/>
          </a:p>
          <a:p>
            <a:pPr marL="97155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100"/>
              <a:t>Half Adder, Dynamic Comparator, Pulse Generator,</a:t>
            </a:r>
            <a:br>
              <a:rPr lang="en" sz="1100"/>
            </a:br>
            <a:r>
              <a:rPr lang="en" sz="1100"/>
              <a:t>4-bit Counter, Barrel Shifter, PMOS Bank</a:t>
            </a:r>
            <a:endParaRPr/>
          </a:p>
          <a:p>
            <a:pPr marL="514350" lvl="0" indent="-1714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None/>
            </a:pPr>
            <a:endParaRPr sz="1100"/>
          </a:p>
        </p:txBody>
      </p:sp>
      <p:pic>
        <p:nvPicPr>
          <p:cNvPr id="72" name="Google Shape;72;gfb7a353004_0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7599" y="2883625"/>
            <a:ext cx="6566367" cy="1789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title"/>
          </p:nvPr>
        </p:nvSpPr>
        <p:spPr>
          <a:xfrm>
            <a:off x="685800" y="662851"/>
            <a:ext cx="77724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"/>
              <a:t>Dynamic Comparator</a:t>
            </a:r>
            <a:endParaRPr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685800" y="1180327"/>
            <a:ext cx="7772400" cy="3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514350" lvl="0" indent="-2857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/>
              <a:t>If clock is low, the outputs pre-charges to VDD. </a:t>
            </a:r>
            <a:endParaRPr/>
          </a:p>
          <a:p>
            <a:pPr marL="514350" lvl="0" indent="-2857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/>
              <a:t>If clock is high, the circuit evaluates. </a:t>
            </a:r>
            <a:endParaRPr/>
          </a:p>
          <a:p>
            <a:pPr marL="514350" lvl="0" indent="-1714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None/>
            </a:pPr>
            <a:endParaRPr/>
          </a:p>
        </p:txBody>
      </p:sp>
      <p:pic>
        <p:nvPicPr>
          <p:cNvPr id="79" name="Google Shape;7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623" y="2367335"/>
            <a:ext cx="4921439" cy="2335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2507" y="2367335"/>
            <a:ext cx="3595552" cy="2335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 txBox="1">
            <a:spLocks noGrp="1"/>
          </p:cNvSpPr>
          <p:nvPr>
            <p:ph type="title"/>
          </p:nvPr>
        </p:nvSpPr>
        <p:spPr>
          <a:xfrm>
            <a:off x="685800" y="662851"/>
            <a:ext cx="77724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" sz="1400"/>
              <a:t>Counter_16 for incubation period.</a:t>
            </a:r>
            <a:r>
              <a:rPr lang="en"/>
              <a:t> </a:t>
            </a:r>
            <a:endParaRPr/>
          </a:p>
        </p:txBody>
      </p:sp>
      <p:sp>
        <p:nvSpPr>
          <p:cNvPr id="86" name="Google Shape;86;p3"/>
          <p:cNvSpPr txBox="1">
            <a:spLocks noGrp="1"/>
          </p:cNvSpPr>
          <p:nvPr>
            <p:ph type="body" idx="1"/>
          </p:nvPr>
        </p:nvSpPr>
        <p:spPr>
          <a:xfrm>
            <a:off x="685800" y="1180327"/>
            <a:ext cx="4284617" cy="3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514350" lvl="0" indent="-2857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200"/>
              <a:t>Pulse generator generates a pulse whenever it’s input</a:t>
            </a:r>
            <a:br>
              <a:rPr lang="en" sz="1200"/>
            </a:br>
            <a:r>
              <a:rPr lang="en" sz="1200"/>
              <a:t>changes which resets all DFF in the circuit.</a:t>
            </a:r>
            <a:endParaRPr/>
          </a:p>
          <a:p>
            <a:pPr marL="514350" lvl="0" indent="-2857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200"/>
              <a:t>Then the adders count to 16. </a:t>
            </a:r>
            <a:endParaRPr/>
          </a:p>
          <a:p>
            <a:pPr marL="514350" lvl="0" indent="-2857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200"/>
              <a:t>FF are used to keep the previous state so the increment can be done. </a:t>
            </a:r>
            <a:endParaRPr/>
          </a:p>
          <a:p>
            <a:pPr marL="514350" lvl="0" indent="-2857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200"/>
              <a:t>Once {1 1 1 1} state is achieved, the output of the FF doesn’t change until the reset comes from the pulse generator. </a:t>
            </a:r>
            <a:endParaRPr/>
          </a:p>
          <a:p>
            <a:pPr marL="514350" lvl="0" indent="-1714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None/>
            </a:pPr>
            <a:endParaRPr sz="1200"/>
          </a:p>
        </p:txBody>
      </p:sp>
      <p:pic>
        <p:nvPicPr>
          <p:cNvPr id="87" name="Google Shape;8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1858" y="2397034"/>
            <a:ext cx="4082142" cy="266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1858" y="1180327"/>
            <a:ext cx="4082142" cy="104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725" y="3142991"/>
            <a:ext cx="4715692" cy="1904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598</Words>
  <Application>Microsoft Office PowerPoint</Application>
  <PresentationFormat>On-screen Show (16:9)</PresentationFormat>
  <Paragraphs>71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Simple Light</vt:lpstr>
      <vt:lpstr>PowerPoint Presentation</vt:lpstr>
      <vt:lpstr>Why Digital LDO? </vt:lpstr>
      <vt:lpstr>Working principle </vt:lpstr>
      <vt:lpstr>Problems</vt:lpstr>
      <vt:lpstr>Problems</vt:lpstr>
      <vt:lpstr>This work</vt:lpstr>
      <vt:lpstr>Digital Library</vt:lpstr>
      <vt:lpstr>Dynamic Comparator</vt:lpstr>
      <vt:lpstr>Counter_16 for incubation period. </vt:lpstr>
      <vt:lpstr>Barrel Shifter</vt:lpstr>
      <vt:lpstr>Barrel Shifter</vt:lpstr>
      <vt:lpstr>RDS and Adaptive Clock</vt:lpstr>
      <vt:lpstr>Load Current </vt:lpstr>
      <vt:lpstr>Baseline vs RDS</vt:lpstr>
      <vt:lpstr>Baseline vs RDS</vt:lpstr>
      <vt:lpstr>Baseline vs RDS voltage droop recovery</vt:lpstr>
      <vt:lpstr>Fs vs Settling time</vt:lpstr>
      <vt:lpstr>Future Work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Gerald Topalli</dc:creator>
  <cp:lastModifiedBy>Gerald Topalli</cp:lastModifiedBy>
  <cp:revision>4</cp:revision>
  <dcterms:modified xsi:type="dcterms:W3CDTF">2021-12-02T20:31:24Z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0x0101003A2F1692276ED24D8D84372EFDD5A48A</vt:lpwstr>
  </property>
</Properties>
</file>